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56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96943b911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896943b91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1" name="Google Shape;221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96943b911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896943b91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96943b911_1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896943b91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96943b911_1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896943b911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96943b911_1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896943b91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96943b911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896943b911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6fc67e94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86fc67e940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86fc67e94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0" name="Google Shape;280;g86fc67e940_0_1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8" name="Google Shape;2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0" name="Google Shape;30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6fc67e940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86fc67e94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6943b91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896943b9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96943b911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896943b91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96943b911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896943b911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96943b91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896943b911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896943b911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9" name="Google Shape;199;g896943b911_1_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96943b911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896943b911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IF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JavaScript/Reference/Function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Group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</a:t>
            </a:r>
            <a:r>
              <a:rPr lang="en-US" smtClean="0"/>
              <a:t>2020/2021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functions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</a:rPr>
              <a:t>A function expression can be used as an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-US" sz="2400" u="sng">
                <a:solidFill>
                  <a:schemeClr val="dk1"/>
                </a:solidFill>
                <a:hlinkClick r:id="rId3"/>
              </a:rPr>
              <a:t>IIFE (Immediately Invoked Function Expression)</a:t>
            </a:r>
            <a:r>
              <a:rPr lang="en-US" sz="2400">
                <a:solidFill>
                  <a:schemeClr val="dk1"/>
                </a:solidFill>
              </a:rPr>
              <a:t> which runs as soon as it is defined. See also the chapter about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-US" sz="2400" u="sng">
                <a:solidFill>
                  <a:schemeClr val="dk1"/>
                </a:solidFill>
                <a:hlinkClick r:id="rId4"/>
              </a:rPr>
              <a:t>functions</a:t>
            </a:r>
            <a:r>
              <a:rPr lang="en-US" sz="2400">
                <a:solidFill>
                  <a:schemeClr val="dk1"/>
                </a:solidFill>
              </a:rPr>
              <a:t> for more information.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function declaration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IIFE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Immediately Invoked Function Exppressions </a:t>
            </a:r>
            <a:endParaRPr sz="2400" b="1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a shielded scope in the global scope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-"/>
            </a:pPr>
            <a:r>
              <a:rPr lang="en-US" sz="2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function that dies immediately after it came to life - after it is invoked</a:t>
            </a: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-"/>
            </a:pPr>
            <a:r>
              <a:rPr lang="en-US" sz="2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executes immediately the script is loaded</a:t>
            </a: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-"/>
            </a:pPr>
            <a:r>
              <a:rPr lang="en-US" sz="2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scope is not poluted with variables and functions</a:t>
            </a: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-"/>
            </a:pPr>
            <a:r>
              <a:rPr lang="en-US" sz="2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variables and functions declared inside of the IIFE are shielded - cannot be reached from the outside of the IIFE scope accidentally or intentionally</a:t>
            </a: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IIFE</a:t>
            </a:r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IIFE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9" name="Google Shape;239;p25"/>
          <p:cNvSpPr txBox="1"/>
          <p:nvPr/>
        </p:nvSpPr>
        <p:spPr>
          <a:xfrm>
            <a:off x="914400" y="1878675"/>
            <a:ext cx="10363200" cy="3409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() {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>
                <a:solidFill>
                  <a:srgbClr val="B4A7D6"/>
                </a:solidFill>
                <a:latin typeface="Consolas"/>
                <a:ea typeface="Consolas"/>
                <a:cs typeface="Consolas"/>
                <a:sym typeface="Consolas"/>
              </a:rPr>
              <a:t>//statements - variables, functions declared and invoked inside the IIFE</a:t>
            </a:r>
            <a:endParaRPr sz="2400" b="1">
              <a:solidFill>
                <a:srgbClr val="B4A7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)()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5" name="Google Shape;245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IIFE</a:t>
            </a:r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914400" y="1758975"/>
            <a:ext cx="10363200" cy="345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() {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>
                <a:solidFill>
                  <a:srgbClr val="B4A7D6"/>
                </a:solidFill>
                <a:latin typeface="Consolas"/>
                <a:ea typeface="Consolas"/>
                <a:cs typeface="Consolas"/>
                <a:sym typeface="Consolas"/>
              </a:rPr>
              <a:t>//statements - variables, functions declared and invoked inside the IIFE</a:t>
            </a:r>
            <a:endParaRPr sz="2400" b="1">
              <a:solidFill>
                <a:srgbClr val="B4A7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)()</a:t>
            </a: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anonymous function with lexical scope enclosed within the</a:t>
            </a:r>
            <a:r>
              <a:rPr lang="en-US" sz="1800">
                <a:solidFill>
                  <a:srgbClr val="F2A818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 </a:t>
            </a:r>
            <a:r>
              <a:rPr lang="en-US" sz="1800" u="sng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Grouping Operator</a:t>
            </a:r>
            <a:r>
              <a:rPr lang="en-US" sz="1800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 ()</a:t>
            </a:r>
            <a:endParaRPr sz="18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584463" y="1639146"/>
            <a:ext cx="2930900" cy="3233175"/>
          </a:xfrm>
          <a:custGeom>
            <a:avLst/>
            <a:gdLst/>
            <a:ahLst/>
            <a:cxnLst/>
            <a:rect l="l" t="t" r="r" b="b"/>
            <a:pathLst>
              <a:path w="117236" h="129327" extrusionOk="0">
                <a:moveTo>
                  <a:pt x="32977" y="110389"/>
                </a:moveTo>
                <a:cubicBezTo>
                  <a:pt x="32977" y="106395"/>
                  <a:pt x="33225" y="101308"/>
                  <a:pt x="36420" y="98911"/>
                </a:cubicBezTo>
                <a:cubicBezTo>
                  <a:pt x="43991" y="93230"/>
                  <a:pt x="55268" y="95754"/>
                  <a:pt x="63967" y="92025"/>
                </a:cubicBezTo>
                <a:cubicBezTo>
                  <a:pt x="73895" y="87769"/>
                  <a:pt x="84368" y="84645"/>
                  <a:pt x="93810" y="79399"/>
                </a:cubicBezTo>
                <a:cubicBezTo>
                  <a:pt x="101504" y="75124"/>
                  <a:pt x="108040" y="68649"/>
                  <a:pt x="113322" y="61608"/>
                </a:cubicBezTo>
                <a:cubicBezTo>
                  <a:pt x="118647" y="54509"/>
                  <a:pt x="116765" y="44083"/>
                  <a:pt x="116765" y="35209"/>
                </a:cubicBezTo>
                <a:cubicBezTo>
                  <a:pt x="116765" y="25602"/>
                  <a:pt x="117245" y="13882"/>
                  <a:pt x="110452" y="7089"/>
                </a:cubicBezTo>
                <a:cubicBezTo>
                  <a:pt x="105803" y="2440"/>
                  <a:pt x="97514" y="4219"/>
                  <a:pt x="90940" y="4219"/>
                </a:cubicBezTo>
                <a:cubicBezTo>
                  <a:pt x="83202" y="4219"/>
                  <a:pt x="75256" y="-1868"/>
                  <a:pt x="67984" y="776"/>
                </a:cubicBezTo>
                <a:cubicBezTo>
                  <a:pt x="58796" y="4116"/>
                  <a:pt x="51667" y="11726"/>
                  <a:pt x="42733" y="15697"/>
                </a:cubicBezTo>
                <a:cubicBezTo>
                  <a:pt x="36870" y="18303"/>
                  <a:pt x="29882" y="17111"/>
                  <a:pt x="23795" y="19140"/>
                </a:cubicBezTo>
                <a:cubicBezTo>
                  <a:pt x="19680" y="20512"/>
                  <a:pt x="17918" y="25809"/>
                  <a:pt x="14039" y="27749"/>
                </a:cubicBezTo>
                <a:cubicBezTo>
                  <a:pt x="9435" y="30051"/>
                  <a:pt x="5338" y="34344"/>
                  <a:pt x="3709" y="39227"/>
                </a:cubicBezTo>
                <a:cubicBezTo>
                  <a:pt x="-347" y="51387"/>
                  <a:pt x="-1627" y="65776"/>
                  <a:pt x="3135" y="77677"/>
                </a:cubicBezTo>
                <a:cubicBezTo>
                  <a:pt x="5110" y="82612"/>
                  <a:pt x="10417" y="86189"/>
                  <a:pt x="11169" y="91451"/>
                </a:cubicBezTo>
                <a:cubicBezTo>
                  <a:pt x="12965" y="104019"/>
                  <a:pt x="2490" y="129327"/>
                  <a:pt x="15186" y="129327"/>
                </a:cubicBezTo>
                <a:cubicBezTo>
                  <a:pt x="19515" y="129327"/>
                  <a:pt x="22761" y="124164"/>
                  <a:pt x="24369" y="120145"/>
                </a:cubicBezTo>
                <a:cubicBezTo>
                  <a:pt x="25425" y="117505"/>
                  <a:pt x="29782" y="117104"/>
                  <a:pt x="30682" y="114406"/>
                </a:cubicBezTo>
                <a:cubicBezTo>
                  <a:pt x="31223" y="112783"/>
                  <a:pt x="31447" y="110580"/>
                  <a:pt x="32977" y="10981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49" name="Google Shape;249;p26"/>
          <p:cNvCxnSpPr/>
          <p:nvPr/>
        </p:nvCxnSpPr>
        <p:spPr>
          <a:xfrm>
            <a:off x="2341475" y="3896725"/>
            <a:ext cx="243900" cy="81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5" name="Google Shape;255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IIFE</a:t>
            </a:r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914400" y="1758975"/>
            <a:ext cx="10363200" cy="3873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() {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>
                <a:solidFill>
                  <a:srgbClr val="B4A7D6"/>
                </a:solidFill>
                <a:latin typeface="Consolas"/>
                <a:ea typeface="Consolas"/>
                <a:cs typeface="Consolas"/>
                <a:sym typeface="Consolas"/>
              </a:rPr>
              <a:t>//statements - variables, functions declared and invoked inside the IIFE</a:t>
            </a:r>
            <a:endParaRPr sz="2400" b="1">
              <a:solidFill>
                <a:srgbClr val="B4A7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)()</a:t>
            </a: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creates the immediately invoked function expression () through which the JavaScript engine will directly interpret the function.</a:t>
            </a:r>
            <a:endParaRPr sz="18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1391548" y="3911075"/>
            <a:ext cx="623600" cy="636175"/>
          </a:xfrm>
          <a:custGeom>
            <a:avLst/>
            <a:gdLst/>
            <a:ahLst/>
            <a:cxnLst/>
            <a:rect l="l" t="t" r="r" b="b"/>
            <a:pathLst>
              <a:path w="24944" h="25447" extrusionOk="0">
                <a:moveTo>
                  <a:pt x="694" y="574"/>
                </a:moveTo>
                <a:cubicBezTo>
                  <a:pt x="694" y="7866"/>
                  <a:pt x="-1630" y="16316"/>
                  <a:pt x="2416" y="22382"/>
                </a:cubicBezTo>
                <a:cubicBezTo>
                  <a:pt x="3729" y="24350"/>
                  <a:pt x="6982" y="23639"/>
                  <a:pt x="9302" y="24103"/>
                </a:cubicBezTo>
                <a:cubicBezTo>
                  <a:pt x="13808" y="25005"/>
                  <a:pt x="19826" y="26778"/>
                  <a:pt x="23076" y="23529"/>
                </a:cubicBezTo>
                <a:cubicBezTo>
                  <a:pt x="30197" y="16411"/>
                  <a:pt x="14205" y="0"/>
                  <a:pt x="4137" y="0"/>
                </a:cubicBezTo>
                <a:cubicBezTo>
                  <a:pt x="3022" y="0"/>
                  <a:pt x="1268" y="606"/>
                  <a:pt x="1268" y="172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59" name="Google Shape;259;p27"/>
          <p:cNvCxnSpPr/>
          <p:nvPr/>
        </p:nvCxnSpPr>
        <p:spPr>
          <a:xfrm flipH="1">
            <a:off x="1236650" y="4542350"/>
            <a:ext cx="516600" cy="22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IIFE - examples</a:t>
            </a:r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914400" y="1758975"/>
            <a:ext cx="10363200" cy="3873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(function () {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var aName = "Barry";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})();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console.log( aName );</a:t>
            </a: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// Variable aName is not accessible from the outside scope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aName // throws "Uncaught ReferenceError: aName is not defined"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IIFE - examples</a:t>
            </a: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914400" y="1758975"/>
            <a:ext cx="10363200" cy="3873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result = (function () {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var name = "Barry"; 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return name; </a:t>
            </a: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})(); 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Immediately creates the output: 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result;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// "Barry"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0" descr="javascrip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425" y="832475"/>
            <a:ext cx="11427150" cy="43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/>
              <a:t>function declaration/definition/satement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function expression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IIFE</a:t>
            </a:r>
            <a:endParaRPr sz="18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04" name="Google Shape;304;p3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function declaration</a:t>
            </a:r>
            <a:endParaRPr sz="33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*also function definition, function statement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function declaration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7" name="Google Shape;167;p16"/>
          <p:cNvSpPr txBox="1"/>
          <p:nvPr/>
        </p:nvSpPr>
        <p:spPr>
          <a:xfrm>
            <a:off x="914400" y="1950400"/>
            <a:ext cx="10363200" cy="135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parameter1, parameter2, parameter3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// </a:t>
            </a:r>
            <a:r>
              <a:rPr lang="en-US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code to be executed</a:t>
            </a:r>
            <a:endParaRPr sz="24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lang="en-US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parameters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are listed inside the parentheses () in the function definition.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lang="en-US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are the </a:t>
            </a:r>
            <a:r>
              <a:rPr lang="en-US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received by the function when it is invoked</a:t>
            </a:r>
            <a:r>
              <a:rPr lang="en-US" sz="1100"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code inside the function will execute when "something" </a:t>
            </a:r>
            <a:r>
              <a:rPr lang="en-US" sz="2400" b="1">
                <a:solidFill>
                  <a:schemeClr val="dk1"/>
                </a:solidFill>
              </a:rPr>
              <a:t>invokes</a:t>
            </a:r>
            <a:r>
              <a:rPr lang="en-US" sz="2400">
                <a:solidFill>
                  <a:schemeClr val="dk1"/>
                </a:solidFill>
              </a:rPr>
              <a:t> (calls) the function: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</a:rPr>
              <a:t>When an event occurs (when a user clicks a button)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F2A818"/>
                </a:solidFill>
              </a:rPr>
              <a:t>When it is invoked (called) from JavaScript code</a:t>
            </a:r>
            <a:endParaRPr sz="2400">
              <a:solidFill>
                <a:srgbClr val="F2A818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</a:rPr>
              <a:t>Automatically (self invoked)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function declaration</a:t>
            </a:r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invoking a function - example 1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function declaration</a:t>
            </a: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799625" y="2007800"/>
            <a:ext cx="10363200" cy="135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endParaRPr sz="240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name(arg1, arg2, arg3);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example 2.a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function declaration</a:t>
            </a: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799625" y="2007800"/>
            <a:ext cx="10363200" cy="135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toCelsius(fahrenheit) {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return (5/9) * (fahrenheit-32);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1712450" y="3867525"/>
            <a:ext cx="10363200" cy="961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toCelsius(77),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text = "The temperature is " + x + " Celsius";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1712450" y="5514625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text = "The temperature is " + toCelsius(77) + " Celsius";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476325" y="5514625"/>
            <a:ext cx="12360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476325" y="3867525"/>
            <a:ext cx="1236000" cy="961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function expression</a:t>
            </a:r>
            <a:endParaRPr sz="33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main difference between a function expression and a function declaration is the </a:t>
            </a:r>
            <a:r>
              <a:rPr lang="en-US" sz="2400" i="1">
                <a:solidFill>
                  <a:schemeClr val="lt1"/>
                </a:solidFill>
              </a:rPr>
              <a:t>function name</a:t>
            </a:r>
            <a:r>
              <a:rPr lang="en-US" sz="2400">
                <a:solidFill>
                  <a:schemeClr val="dk1"/>
                </a:solidFill>
              </a:rPr>
              <a:t>, which can be omitted in function expressions to create </a:t>
            </a:r>
            <a:r>
              <a:rPr lang="en-US" sz="2400" i="1">
                <a:solidFill>
                  <a:schemeClr val="dk1"/>
                </a:solidFill>
              </a:rPr>
              <a:t>anonymous</a:t>
            </a:r>
            <a:r>
              <a:rPr lang="en-US" sz="2400">
                <a:solidFill>
                  <a:schemeClr val="dk1"/>
                </a:solidFill>
              </a:rPr>
              <a:t> functions. </a:t>
            </a:r>
            <a:endParaRPr sz="240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function expression</a:t>
            </a:r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914400" y="3270375"/>
            <a:ext cx="10363200" cy="2534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const getRectArea = 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function(width, height)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return width * height;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console.log(getRectArea(3, 4));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expected output: 12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Widescreen</PresentationFormat>
  <Paragraphs>189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Noto Sans Symbols</vt:lpstr>
      <vt:lpstr>Consolas</vt:lpstr>
      <vt:lpstr>Roboto</vt:lpstr>
      <vt:lpstr>Calibri</vt:lpstr>
      <vt:lpstr>1_SoftUni3_1</vt:lpstr>
      <vt:lpstr>functions    </vt:lpstr>
      <vt:lpstr>Table of Contents</vt:lpstr>
      <vt:lpstr>PowerPoint Presentation</vt:lpstr>
      <vt:lpstr>function declaration</vt:lpstr>
      <vt:lpstr>function declaration</vt:lpstr>
      <vt:lpstr>function declaration</vt:lpstr>
      <vt:lpstr>function declaration</vt:lpstr>
      <vt:lpstr>PowerPoint Presentation</vt:lpstr>
      <vt:lpstr>function expression</vt:lpstr>
      <vt:lpstr>function declaration</vt:lpstr>
      <vt:lpstr>PowerPoint Presentation</vt:lpstr>
      <vt:lpstr>IIFE</vt:lpstr>
      <vt:lpstr>IIFE</vt:lpstr>
      <vt:lpstr>IIFE</vt:lpstr>
      <vt:lpstr>IIFE</vt:lpstr>
      <vt:lpstr>IIFE - examples</vt:lpstr>
      <vt:lpstr>IIFE - examples</vt:lpstr>
      <vt:lpstr>PowerPoint Presentation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</dc:title>
  <dc:creator>admin</dc:creator>
  <cp:lastModifiedBy>admin</cp:lastModifiedBy>
  <cp:revision>2</cp:revision>
  <dcterms:modified xsi:type="dcterms:W3CDTF">2021-05-23T11:25:06Z</dcterms:modified>
</cp:coreProperties>
</file>